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9" r:id="rId3"/>
    <p:sldId id="257" r:id="rId4"/>
    <p:sldId id="271" r:id="rId5"/>
    <p:sldId id="258" r:id="rId6"/>
    <p:sldId id="268" r:id="rId7"/>
    <p:sldId id="269" r:id="rId8"/>
    <p:sldId id="270" r:id="rId9"/>
    <p:sldId id="272" r:id="rId10"/>
    <p:sldId id="273" r:id="rId11"/>
    <p:sldId id="281" r:id="rId12"/>
    <p:sldId id="259" r:id="rId13"/>
    <p:sldId id="260" r:id="rId14"/>
    <p:sldId id="274" r:id="rId15"/>
    <p:sldId id="276" r:id="rId16"/>
    <p:sldId id="265" r:id="rId17"/>
    <p:sldId id="262" r:id="rId18"/>
    <p:sldId id="263" r:id="rId19"/>
    <p:sldId id="277" r:id="rId20"/>
    <p:sldId id="261" r:id="rId21"/>
    <p:sldId id="264" r:id="rId22"/>
    <p:sldId id="266" r:id="rId23"/>
    <p:sldId id="267" r:id="rId24"/>
    <p:sldId id="278" r:id="rId25"/>
    <p:sldId id="280" r:id="rId26"/>
  </p:sldIdLst>
  <p:sldSz cx="9144000" cy="6858000" type="screen4x3"/>
  <p:notesSz cx="7061200" cy="93392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9113" cy="466725"/>
          </a:xfrm>
          <a:prstGeom prst="rect">
            <a:avLst/>
          </a:prstGeom>
        </p:spPr>
        <p:txBody>
          <a:bodyPr vert="horz" lIns="93717" tIns="46858" rIns="93717" bIns="46858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0500" y="0"/>
            <a:ext cx="3059113" cy="466725"/>
          </a:xfrm>
          <a:prstGeom prst="rect">
            <a:avLst/>
          </a:prstGeom>
        </p:spPr>
        <p:txBody>
          <a:bodyPr vert="horz" wrap="square" lIns="93717" tIns="46858" rIns="93717" bIns="4685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7771002C-3B03-4970-B7B6-914D856D44D9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0088"/>
            <a:ext cx="4670425" cy="3502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17" tIns="46858" rIns="93717" bIns="46858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6438" y="4435475"/>
            <a:ext cx="5648325" cy="4203700"/>
          </a:xfrm>
          <a:prstGeom prst="rect">
            <a:avLst/>
          </a:prstGeom>
        </p:spPr>
        <p:txBody>
          <a:bodyPr vert="horz" lIns="93717" tIns="46858" rIns="93717" bIns="4685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0950"/>
            <a:ext cx="3059113" cy="466725"/>
          </a:xfrm>
          <a:prstGeom prst="rect">
            <a:avLst/>
          </a:prstGeom>
        </p:spPr>
        <p:txBody>
          <a:bodyPr vert="horz" lIns="93717" tIns="46858" rIns="93717" bIns="46858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0500" y="8870950"/>
            <a:ext cx="3059113" cy="466725"/>
          </a:xfrm>
          <a:prstGeom prst="rect">
            <a:avLst/>
          </a:prstGeom>
        </p:spPr>
        <p:txBody>
          <a:bodyPr vert="horz" wrap="square" lIns="93717" tIns="46858" rIns="93717" bIns="4685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5E7628D8-EBE5-4893-8ED5-54343EBAD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71F7BA-869F-4B4C-B208-76E76EB44F48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38A6B2-59B3-4DF9-AB91-EA75D8F65085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9CEA7D-1C1B-4E07-84B2-E05AD2EA0C0E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4B4733-8D45-472C-BC15-8E0802F80E08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7B9619-3F49-411D-AEC1-03D2C470ABEA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B2B218-FF07-4D41-8C83-4CBEC3CF1C7E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64A766-257D-4693-B96B-6FE662FC60AB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F6E915-5A11-47C4-9DB5-8E8F12CE2DB8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26ED78-2447-4051-A9CE-98FA60E16075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CEAE36-34EF-4B47-AAFB-C0210719FBAC}" type="slidenum">
              <a:rPr lang="en-US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831B9B-4D8F-4D26-AD5D-E85BE26D9561}" type="slidenum">
              <a:rPr lang="en-US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A4DC7B-12AE-4F2D-9AA1-D6A3AFBE2C9E}" type="slidenum">
              <a:rPr lang="en-US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C45498-DB89-4030-A0A0-22E2555DF074}" type="slidenum">
              <a:rPr lang="en-US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0089A2-7DFD-4AC5-9012-E0F365A77AAF}" type="slidenum">
              <a:rPr lang="en-US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9AF50D-AC32-48F4-B13C-9EAAC3CDB2C7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7BFC01-CD97-4FBA-A589-A1E1317C738E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108531-9E5D-4BC7-BC20-4203A9419E15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8E1EE0-5DEC-48F2-80A7-B10C8152C1F5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1CED80-80B0-4A8C-9E4A-D90908602C7B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91DDEF-BCA0-4559-8F53-5122D40B0D27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323FC6-F8A5-447E-A452-0122C7916C33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pirator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C7B983E-3945-41CD-9E3D-CC5E93269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974073A8-A4E8-4E2D-9B36-5700BFA34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44AD0484-C4C3-4040-A073-F2C000822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5E6D3BF6-0669-43B9-827C-3E91D3843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315AF943-A2A4-4AB8-BF2E-5648751D4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0B4FE5AF-3BDC-4B90-921B-EF59DB1C6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4224DB0-222A-4680-B445-A06CD2369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837A03A7-585B-4605-9485-03D9F8D6C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5533ADB6-46D1-4DF8-BD98-5840167CA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CD8B50F0-4EB5-4768-88F6-10E659CD8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4D7DA90E-A79E-4C18-903E-6FA40A0EB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Respiratory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22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9906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RESPIRATORY System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Unit 3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Transportation Systems</a:t>
            </a:r>
          </a:p>
        </p:txBody>
      </p:sp>
      <p:pic>
        <p:nvPicPr>
          <p:cNvPr id="13316" name="Picture 5" descr="Respiratory TT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Trachea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914400"/>
            <a:ext cx="4343400" cy="5410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Passageway for air.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Anterior to the esophagus.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Extends from the larynx to the center of the chest 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Supported by cartilage rings to prevent collapse.</a:t>
            </a:r>
          </a:p>
        </p:txBody>
      </p:sp>
      <p:pic>
        <p:nvPicPr>
          <p:cNvPr id="22532" name="Picture 4" descr="Lower Respiratory Tra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0" y="1752600"/>
            <a:ext cx="39052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alveo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32762" y="838200"/>
            <a:ext cx="6249238" cy="61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Bronchi (Bronchus)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7543800" cy="43434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ea typeface="ＭＳ Ｐゴシック" pitchFamily="34" charset="-128"/>
              </a:rPr>
              <a:t>The trachea branches into 2 large tubes that enter the lungs.</a:t>
            </a:r>
          </a:p>
          <a:p>
            <a:pPr eaLnBrk="1" hangingPunct="1"/>
            <a:r>
              <a:rPr lang="en-US" sz="3000" dirty="0" smtClean="0">
                <a:ea typeface="ＭＳ Ｐゴシック" pitchFamily="34" charset="-128"/>
              </a:rPr>
              <a:t>Passageway for air.</a:t>
            </a:r>
          </a:p>
        </p:txBody>
      </p:sp>
      <p:pic>
        <p:nvPicPr>
          <p:cNvPr id="23556" name="Picture 5" descr="Lu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26" y="2514600"/>
            <a:ext cx="54292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Bronchioles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Bronchi are further divided to form smaller tubes called bronchioles.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Passageway for air.</a:t>
            </a:r>
          </a:p>
        </p:txBody>
      </p:sp>
      <p:pic>
        <p:nvPicPr>
          <p:cNvPr id="24580" name="Picture 6" descr="http://www.uvm.edu/~inquiryb/webquest/sp09/cnclark/bronchiol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2561" y="2590800"/>
            <a:ext cx="56014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Alveoli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Located at the end of the bronchioles.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Small air sacs which are one-cell thick and surrounded by many blood capillaries.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Site of gas exchange between air and blood.</a:t>
            </a:r>
          </a:p>
        </p:txBody>
      </p:sp>
      <p:pic>
        <p:nvPicPr>
          <p:cNvPr id="25604" name="Picture 4" descr="04_11"/>
          <p:cNvPicPr>
            <a:picLocks noChangeAspect="1" noChangeArrowheads="1"/>
          </p:cNvPicPr>
          <p:nvPr/>
        </p:nvPicPr>
        <p:blipFill>
          <a:blip r:embed="rId3" cstate="print"/>
          <a:srcRect t="53639"/>
          <a:stretch>
            <a:fillRect/>
          </a:stretch>
        </p:blipFill>
        <p:spPr bwMode="auto">
          <a:xfrm>
            <a:off x="3429000" y="3965575"/>
            <a:ext cx="3124200" cy="289401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Diseases and Disorders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1524000"/>
            <a:ext cx="6400800" cy="4800600"/>
          </a:xfrm>
        </p:spPr>
        <p:txBody>
          <a:bodyPr/>
          <a:lstStyle/>
          <a:p>
            <a:pPr marL="457200" indent="-457200" algn="l" eaLnBrk="1" hangingPunct="1">
              <a:buFontTx/>
              <a:buChar char="•"/>
            </a:pPr>
            <a:r>
              <a:rPr lang="en-US" smtClean="0">
                <a:ea typeface="ＭＳ Ｐゴシック" pitchFamily="34" charset="-128"/>
              </a:rPr>
              <a:t>Common Cold (Coryza)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smtClean="0">
                <a:ea typeface="ＭＳ Ｐゴシック" pitchFamily="34" charset="-128"/>
              </a:rPr>
              <a:t>Pneumonia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smtClean="0">
                <a:ea typeface="ＭＳ Ｐゴシック" pitchFamily="34" charset="-128"/>
              </a:rPr>
              <a:t>Lung Cancer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smtClean="0">
                <a:ea typeface="ＭＳ Ｐゴシック" pitchFamily="34" charset="-128"/>
              </a:rPr>
              <a:t>Asthma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smtClean="0">
                <a:ea typeface="ＭＳ Ｐゴシック" pitchFamily="34" charset="-128"/>
              </a:rPr>
              <a:t>Bronchitis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smtClean="0">
                <a:ea typeface="ＭＳ Ｐゴシック" pitchFamily="34" charset="-128"/>
              </a:rPr>
              <a:t>Tuberculosis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smtClean="0">
                <a:ea typeface="ＭＳ Ｐゴシック" pitchFamily="34" charset="-128"/>
              </a:rPr>
              <a:t>Influenza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smtClean="0">
                <a:ea typeface="ＭＳ Ｐゴシック" pitchFamily="34" charset="-128"/>
              </a:rPr>
              <a:t>Emphysema</a:t>
            </a:r>
          </a:p>
          <a:p>
            <a:pPr marL="457200" indent="-457200" algn="l" eaLnBrk="1" hangingPunct="1">
              <a:buFontTx/>
              <a:buChar char="•"/>
            </a:pPr>
            <a:endParaRPr lang="en-US" smtClean="0">
              <a:ea typeface="ＭＳ Ｐゴシック" pitchFamily="34" charset="-128"/>
            </a:endParaRPr>
          </a:p>
          <a:p>
            <a:pPr marL="457200" indent="-457200" algn="l" eaLnBrk="1" hangingPunct="1">
              <a:buFontTx/>
              <a:buChar char="•"/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Acute </a:t>
            </a:r>
            <a:r>
              <a:rPr lang="en-US" dirty="0" err="1" smtClean="0">
                <a:ea typeface="ＭＳ Ｐゴシック" pitchFamily="34" charset="-128"/>
              </a:rPr>
              <a:t>Coryza</a:t>
            </a:r>
            <a:r>
              <a:rPr lang="en-US" dirty="0" smtClean="0">
                <a:ea typeface="ＭＳ Ｐゴシック" pitchFamily="34" charset="-128"/>
              </a:rPr>
              <a:t> (Common Cold)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Caused by one of many viruses.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Signs and symptoms include fatigue, sneezing, coughing, congestion, body aches and pains, and nasal secretions.</a:t>
            </a:r>
          </a:p>
        </p:txBody>
      </p:sp>
      <p:pic>
        <p:nvPicPr>
          <p:cNvPr id="28676" name="Picture 5" descr="Cold sympto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338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371600" y="3733800"/>
            <a:ext cx="3657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/>
              <a:t>Can be treated by medication to reduce discomfort of signs and symptoms.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Pneumonia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838200"/>
            <a:ext cx="7467600" cy="3124200"/>
          </a:xfrm>
        </p:spPr>
        <p:txBody>
          <a:bodyPr/>
          <a:lstStyle/>
          <a:p>
            <a:pPr eaLnBrk="1" hangingPunct="1"/>
            <a:r>
              <a:rPr lang="en-US" sz="3000" smtClean="0">
                <a:ea typeface="ＭＳ Ｐゴシック" pitchFamily="34" charset="-128"/>
              </a:rPr>
              <a:t>Inflammatory illness of the lung.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Lung inflammation and abnormal alveolar filling.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Caused by bacteria, viruses, fungi, parasites, and chemical or physical injury to the lungs.</a:t>
            </a:r>
          </a:p>
          <a:p>
            <a:pPr eaLnBrk="1" hangingPunct="1"/>
            <a:endParaRPr lang="en-US" sz="3000" smtClean="0">
              <a:ea typeface="ＭＳ Ｐゴシック" pitchFamily="34" charset="-128"/>
            </a:endParaRPr>
          </a:p>
        </p:txBody>
      </p:sp>
      <p:pic>
        <p:nvPicPr>
          <p:cNvPr id="29700" name="Picture 5" descr="Pneumo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114800"/>
            <a:ext cx="33528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1371600" y="4114800"/>
            <a:ext cx="4343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•"/>
              <a:tabLst>
                <a:tab pos="457200" algn="l"/>
              </a:tabLst>
            </a:pPr>
            <a:r>
              <a:rPr lang="en-US" sz="2400"/>
              <a:t>Symptoms include cough, chest pain, fever, and difficulty breathing.</a:t>
            </a:r>
          </a:p>
          <a:p>
            <a:pPr marL="457200" indent="-457200">
              <a:buFontTx/>
              <a:buChar char="•"/>
              <a:tabLst>
                <a:tab pos="457200" algn="l"/>
              </a:tabLst>
            </a:pPr>
            <a:endParaRPr lang="en-US" sz="2400"/>
          </a:p>
          <a:p>
            <a:pPr marL="457200" indent="-457200">
              <a:buFontTx/>
              <a:buChar char="•"/>
              <a:tabLst>
                <a:tab pos="457200" algn="l"/>
              </a:tabLst>
            </a:pPr>
            <a:r>
              <a:rPr lang="en-US" sz="2400"/>
              <a:t>Usually treated by antibiotics.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Lung Cancer</a:t>
            </a:r>
          </a:p>
        </p:txBody>
      </p:sp>
      <p:pic>
        <p:nvPicPr>
          <p:cNvPr id="30723" name="Picture 5" descr="Lung cancer, lateral chest X-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371600"/>
            <a:ext cx="21526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Lung cancer, frontal chest X-r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438400"/>
            <a:ext cx="21526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9" descr="Adenocarcinoma - chest X-r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514600"/>
            <a:ext cx="21526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Lung Cancer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ea typeface="ＭＳ Ｐゴシック" pitchFamily="34" charset="-128"/>
              </a:rPr>
              <a:t>Disease of uncontrolled cell growth in tissues of the lung.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ea typeface="ＭＳ Ｐゴシック" pitchFamily="34" charset="-128"/>
              </a:rPr>
              <a:t>Growth may lead to invasion of adjacent tissues and infiltration beyond the lungs.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ea typeface="ＭＳ Ｐゴシック" pitchFamily="34" charset="-128"/>
              </a:rPr>
              <a:t>Most common symptoms are shortness of breath, coughing, and weight loss.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ea typeface="ＭＳ Ｐゴシック" pitchFamily="34" charset="-128"/>
              </a:rPr>
              <a:t>Common cause is long term exposure to tobacco smoke.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ea typeface="ＭＳ Ｐゴシック" pitchFamily="34" charset="-128"/>
              </a:rPr>
              <a:t>Treatments include surgery, chemotherapy, and radiation.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Respiratory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businessplusinternet.com/wp-content/uploads/28-respiratory-system.jpg"/>
          <p:cNvPicPr>
            <a:picLocks noChangeAspect="1" noChangeArrowheads="1"/>
          </p:cNvPicPr>
          <p:nvPr/>
        </p:nvPicPr>
        <p:blipFill>
          <a:blip r:embed="rId2" cstate="print"/>
          <a:srcRect t="10341" r="54677"/>
          <a:stretch>
            <a:fillRect/>
          </a:stretch>
        </p:blipFill>
        <p:spPr bwMode="auto">
          <a:xfrm>
            <a:off x="1981200" y="809945"/>
            <a:ext cx="6019800" cy="6338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Asthma</a:t>
            </a:r>
          </a:p>
        </p:txBody>
      </p:sp>
      <p:pic>
        <p:nvPicPr>
          <p:cNvPr id="32771" name="Picture 5" descr="Asth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6576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Normal versus asthmatic bronchio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0668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4876800" y="1143000"/>
            <a:ext cx="41148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600"/>
              <a:t>Reversible obstructive airway disease.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600"/>
              <a:t>Characterized by periods of coughing, difficulty breathing, or wheezing.</a:t>
            </a: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1143000" y="4191000"/>
            <a:ext cx="403860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300"/>
              <a:t>Caused by spasms of the smooth muscle that line the wall of the smaller bronchi and bronchioles.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300"/>
              <a:t>Treated by antibiotics or the use of an inhaler.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Bronchitis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Inflammation of the bronchi.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Caused by genetics, air pollution, carbon monoxide, respiratory infection, and deficient antibody levels.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Treated by antibiotics.</a:t>
            </a:r>
          </a:p>
        </p:txBody>
      </p:sp>
      <p:pic>
        <p:nvPicPr>
          <p:cNvPr id="33796" name="Picture 5" descr="Bronchi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6576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56388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Tuberculosis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924800" cy="3916363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Infectious, communicable disease that destroys the lung tissue and pleura.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Inhaled respiratory droplets spread disease.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Treated by medications.</a:t>
            </a:r>
          </a:p>
          <a:p>
            <a:pPr eaLnBrk="1" hangingPunct="1"/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34820" name="Picture 5" descr="Tuberculosis in the l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"/>
            <a:ext cx="2514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 descr="Tuberculosis, advanced - chest X-ray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495800"/>
            <a:ext cx="29146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9" descr="Tuberculosis of the lung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3550" y="3962400"/>
            <a:ext cx="35242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Influenza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762000"/>
            <a:ext cx="77724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Contagious respiratory illness caused by flu viruses.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Usually comes on suddenly and may include fever, </a:t>
            </a:r>
            <a:r>
              <a:rPr lang="en-US" dirty="0" smtClean="0">
                <a:ea typeface="ＭＳ Ｐゴシック" pitchFamily="34" charset="-128"/>
              </a:rPr>
              <a:t>chills, headache</a:t>
            </a:r>
            <a:r>
              <a:rPr lang="en-US" dirty="0" smtClean="0">
                <a:ea typeface="ＭＳ Ｐゴシック" pitchFamily="34" charset="-128"/>
              </a:rPr>
              <a:t>, extreme tiredness, </a:t>
            </a:r>
            <a:r>
              <a:rPr lang="en-US" dirty="0" smtClean="0">
                <a:ea typeface="ＭＳ Ｐゴシック" pitchFamily="34" charset="-128"/>
              </a:rPr>
              <a:t>cough</a:t>
            </a:r>
            <a:r>
              <a:rPr lang="en-US" dirty="0" smtClean="0">
                <a:ea typeface="ＭＳ Ｐゴシック" pitchFamily="34" charset="-128"/>
              </a:rPr>
              <a:t>, sore throat, runny or stuffy </a:t>
            </a:r>
            <a:r>
              <a:rPr lang="en-US" dirty="0" smtClean="0">
                <a:ea typeface="ＭＳ Ｐゴシック" pitchFamily="34" charset="-128"/>
              </a:rPr>
              <a:t>nose and muscle aches</a:t>
            </a:r>
            <a:r>
              <a:rPr lang="en-US" dirty="0" smtClean="0">
                <a:ea typeface="ＭＳ Ｐゴシック" pitchFamily="34" charset="-128"/>
              </a:rPr>
              <a:t>. 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5844" name="Picture 5" descr="Influen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648356"/>
            <a:ext cx="4648200" cy="320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Emphysema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900" smtClean="0">
                <a:ea typeface="ＭＳ Ｐゴシック" pitchFamily="34" charset="-128"/>
              </a:rPr>
              <a:t>Alveoli become stretched out and cannot push carbon dioxide and other pollutants out of the lungs.</a:t>
            </a:r>
          </a:p>
          <a:p>
            <a:r>
              <a:rPr lang="en-US" sz="2900" smtClean="0">
                <a:ea typeface="ＭＳ Ｐゴシック" pitchFamily="34" charset="-128"/>
              </a:rPr>
              <a:t>Caused by smoking, frequent untreated respiratory infections, asthma, and abnormal stress on the lungs.</a:t>
            </a:r>
          </a:p>
          <a:p>
            <a:r>
              <a:rPr lang="en-US" sz="2900" smtClean="0">
                <a:ea typeface="ＭＳ Ｐゴシック" pitchFamily="34" charset="-128"/>
              </a:rPr>
              <a:t>Symptoms are anxiety, shortness of breath, difficulty breathing, cough, cyanosis, unequal chest expansion, elevated body temperature.</a:t>
            </a:r>
          </a:p>
          <a:p>
            <a:r>
              <a:rPr lang="en-US" sz="2900" smtClean="0">
                <a:ea typeface="ＭＳ Ｐゴシック" pitchFamily="34" charset="-128"/>
              </a:rPr>
              <a:t>Treatment options are medications, oxygen, and the possibility of a lung transplant.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Emphysema</a:t>
            </a:r>
          </a:p>
        </p:txBody>
      </p:sp>
      <p:pic>
        <p:nvPicPr>
          <p:cNvPr id="37891" name="Emphysema.3gp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2900" y="990600"/>
            <a:ext cx="6985000" cy="5715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22238"/>
            <a:ext cx="7772400" cy="1249362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Functions of the </a:t>
            </a:r>
            <a:br>
              <a:rPr lang="en-US" sz="4000" dirty="0" smtClean="0">
                <a:ea typeface="ＭＳ Ｐゴシック" pitchFamily="34" charset="-128"/>
              </a:rPr>
            </a:br>
            <a:r>
              <a:rPr lang="en-US" sz="4000" dirty="0" smtClean="0">
                <a:ea typeface="ＭＳ Ｐゴシック" pitchFamily="34" charset="-128"/>
              </a:rPr>
              <a:t>Respiratory System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772400" cy="5181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Warms, moistens, and filters incoming air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Nasal cavity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Resonating chambers for speech and sound production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Larynx generates the sound, many chambers for resonation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Gas exchange.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Alveoli exchange CO</a:t>
            </a:r>
            <a:r>
              <a:rPr lang="en-US" baseline="-25000" dirty="0" smtClean="0">
                <a:ea typeface="ＭＳ Ｐゴシック" pitchFamily="34" charset="-128"/>
              </a:rPr>
              <a:t>2</a:t>
            </a:r>
            <a:r>
              <a:rPr lang="en-US" dirty="0" smtClean="0">
                <a:ea typeface="ＭＳ Ｐゴシック" pitchFamily="34" charset="-128"/>
              </a:rPr>
              <a:t> for O</a:t>
            </a:r>
            <a:r>
              <a:rPr lang="en-US" baseline="-25000" dirty="0" smtClean="0">
                <a:ea typeface="ＭＳ Ｐゴシック" pitchFamily="34" charset="-128"/>
              </a:rPr>
              <a:t>2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22238"/>
            <a:ext cx="7772400" cy="1401762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Structures of the </a:t>
            </a:r>
            <a:br>
              <a:rPr lang="en-US" sz="4000" smtClean="0">
                <a:ea typeface="ＭＳ Ｐゴシック" pitchFamily="34" charset="-128"/>
              </a:rPr>
            </a:br>
            <a:r>
              <a:rPr lang="en-US" sz="4000" smtClean="0">
                <a:ea typeface="ＭＳ Ｐゴシック" pitchFamily="34" charset="-128"/>
              </a:rPr>
              <a:t>Respiratory System</a:t>
            </a:r>
          </a:p>
        </p:txBody>
      </p:sp>
      <p:pic>
        <p:nvPicPr>
          <p:cNvPr id="16387" name="Picture 4" descr="04_11"/>
          <p:cNvPicPr>
            <a:picLocks noChangeAspect="1" noChangeArrowheads="1"/>
          </p:cNvPicPr>
          <p:nvPr/>
        </p:nvPicPr>
        <p:blipFill>
          <a:blip r:embed="rId3" cstate="print"/>
          <a:srcRect b="53639"/>
          <a:stretch>
            <a:fillRect/>
          </a:stretch>
        </p:blipFill>
        <p:spPr bwMode="auto">
          <a:xfrm>
            <a:off x="1905000" y="1600200"/>
            <a:ext cx="5527675" cy="511968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Nose</a:t>
            </a:r>
          </a:p>
        </p:txBody>
      </p:sp>
      <p:pic>
        <p:nvPicPr>
          <p:cNvPr id="17411" name="Picture 5" descr="Upper Respiratory Tra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1447800"/>
            <a:ext cx="466830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419600" y="1066800"/>
            <a:ext cx="4724400" cy="5029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Made of bone, cartilage, skin and lined with mucous membrane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Nostrils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Septum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Warms, moistens, and filters 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Nasal Cavity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Large, air-filled space 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Above and posterior to the nose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What does all this extra space do?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Air is warmed, filtered, and humidified.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Resonation chamber for speech/sounds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Holds nerve endings for sense of smell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Sinuses </a:t>
            </a:r>
          </a:p>
        </p:txBody>
      </p:sp>
      <p:pic>
        <p:nvPicPr>
          <p:cNvPr id="18436" name="Picture 4" descr="http://www.avoid-nasal-allergies.com/images/Paranasal-Sinus-Cavit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146331"/>
            <a:ext cx="4876800" cy="271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Pharynx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762000"/>
            <a:ext cx="4495800" cy="60960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Funnel-shaped tube </a:t>
            </a:r>
          </a:p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Location? </a:t>
            </a:r>
          </a:p>
          <a:p>
            <a:pPr lvl="1" eaLnBrk="1" hangingPunct="1"/>
            <a:r>
              <a:rPr lang="en-US" sz="2200" dirty="0" smtClean="0">
                <a:ea typeface="ＭＳ Ｐゴシック" pitchFamily="34" charset="-128"/>
              </a:rPr>
              <a:t>Composed of skeletal muscle </a:t>
            </a:r>
          </a:p>
          <a:p>
            <a:pPr lvl="1" eaLnBrk="1" hangingPunct="1"/>
            <a:r>
              <a:rPr lang="en-US" sz="2200" dirty="0" smtClean="0">
                <a:ea typeface="ＭＳ Ｐゴシック" pitchFamily="34" charset="-128"/>
              </a:rPr>
              <a:t>Lined with mucous membranes.</a:t>
            </a:r>
          </a:p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Passageway for air and food</a:t>
            </a:r>
          </a:p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Resonation chamber for speech and sounds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6866" name="Picture 2" descr="http://upload.wikimedia.org/wikipedia/commons/d/d4/Illu01_head_ne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599"/>
            <a:ext cx="4572000" cy="4732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Epiglottis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914400"/>
            <a:ext cx="3810000" cy="28956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ea typeface="ＭＳ Ｐゴシック" pitchFamily="34" charset="-128"/>
              </a:rPr>
              <a:t>Inferior to the pharynx</a:t>
            </a:r>
          </a:p>
          <a:p>
            <a:pPr eaLnBrk="1" hangingPunct="1"/>
            <a:r>
              <a:rPr lang="en-US" sz="3000" dirty="0" smtClean="0">
                <a:ea typeface="ＭＳ Ｐゴシック" pitchFamily="34" charset="-128"/>
              </a:rPr>
              <a:t>Attached at the entrance of the larynx.</a:t>
            </a:r>
          </a:p>
          <a:p>
            <a:pPr eaLnBrk="1" hangingPunct="1"/>
            <a:r>
              <a:rPr lang="en-US" sz="3000" dirty="0" smtClean="0">
                <a:ea typeface="ＭＳ Ｐゴシック" pitchFamily="34" charset="-128"/>
              </a:rPr>
              <a:t>Flap of cartilage that covers the larynx during swallowing </a:t>
            </a:r>
          </a:p>
          <a:p>
            <a:pPr lvl="1" eaLnBrk="1" hangingPunct="1"/>
            <a:r>
              <a:rPr lang="en-US" sz="2600" dirty="0" smtClean="0">
                <a:ea typeface="ＭＳ Ｐゴシック" pitchFamily="34" charset="-128"/>
              </a:rPr>
              <a:t>Prevents food from entering the larynx and trachea.</a:t>
            </a:r>
          </a:p>
        </p:txBody>
      </p:sp>
      <p:pic>
        <p:nvPicPr>
          <p:cNvPr id="6" name="Picture 2" descr="http://upload.wikimedia.org/wikipedia/commons/d/d4/Illu01_head_ne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451" y="1371600"/>
            <a:ext cx="4122549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Larynx (voice box)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4648200" cy="5715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Inferior to the pharynx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Contains vocal cords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Short passageway that connects the pharynx and the trachea.</a:t>
            </a:r>
          </a:p>
        </p:txBody>
      </p:sp>
      <p:pic>
        <p:nvPicPr>
          <p:cNvPr id="32770" name="Picture 2" descr="http://www.gbmc.org/images/Medical%20Services/Additional%20Services/Dance/Larynxcut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3208" y="1752600"/>
            <a:ext cx="3820792" cy="4495800"/>
          </a:xfrm>
          <a:prstGeom prst="rect">
            <a:avLst/>
          </a:prstGeom>
          <a:noFill/>
        </p:spPr>
      </p:pic>
      <p:pic>
        <p:nvPicPr>
          <p:cNvPr id="32772" name="Picture 4" descr="Voice box"/>
          <p:cNvPicPr>
            <a:picLocks noChangeAspect="1" noChangeArrowheads="1"/>
          </p:cNvPicPr>
          <p:nvPr/>
        </p:nvPicPr>
        <p:blipFill>
          <a:blip r:embed="rId4" cstate="print"/>
          <a:srcRect l="52000" t="55000"/>
          <a:stretch>
            <a:fillRect/>
          </a:stretch>
        </p:blipFill>
        <p:spPr bwMode="auto">
          <a:xfrm>
            <a:off x="1524000" y="43434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695</Words>
  <Application>Microsoft Office PowerPoint</Application>
  <PresentationFormat>On-screen Show (4:3)</PresentationFormat>
  <Paragraphs>127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The RESPIRATORY System</vt:lpstr>
      <vt:lpstr>The Respiratory System</vt:lpstr>
      <vt:lpstr>Functions of the  Respiratory System</vt:lpstr>
      <vt:lpstr>Structures of the  Respiratory System</vt:lpstr>
      <vt:lpstr>Nose</vt:lpstr>
      <vt:lpstr>Nasal Cavity</vt:lpstr>
      <vt:lpstr>Pharynx</vt:lpstr>
      <vt:lpstr>Epiglottis</vt:lpstr>
      <vt:lpstr>Larynx (voice box)</vt:lpstr>
      <vt:lpstr>Trachea</vt:lpstr>
      <vt:lpstr>Lungs </vt:lpstr>
      <vt:lpstr>Bronchi (Bronchus)</vt:lpstr>
      <vt:lpstr>Bronchioles</vt:lpstr>
      <vt:lpstr>Alveoli</vt:lpstr>
      <vt:lpstr>Diseases and Disorders</vt:lpstr>
      <vt:lpstr>Acute Coryza (Common Cold)</vt:lpstr>
      <vt:lpstr>Pneumonia</vt:lpstr>
      <vt:lpstr>Lung Cancer</vt:lpstr>
      <vt:lpstr>Lung Cancer</vt:lpstr>
      <vt:lpstr>Asthma</vt:lpstr>
      <vt:lpstr>Bronchitis</vt:lpstr>
      <vt:lpstr>Tuberculosis</vt:lpstr>
      <vt:lpstr>Influenza</vt:lpstr>
      <vt:lpstr>Emphysema</vt:lpstr>
      <vt:lpstr>Emphysema</vt:lpstr>
    </vt:vector>
  </TitlesOfParts>
  <Company>Granite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</dc:title>
  <dc:creator>instructor</dc:creator>
  <cp:lastModifiedBy>Andrew Miller</cp:lastModifiedBy>
  <cp:revision>26</cp:revision>
  <dcterms:created xsi:type="dcterms:W3CDTF">2007-12-19T23:45:07Z</dcterms:created>
  <dcterms:modified xsi:type="dcterms:W3CDTF">2013-10-23T03:30:43Z</dcterms:modified>
</cp:coreProperties>
</file>